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54"/>
  </p:notesMasterIdLst>
  <p:handoutMasterIdLst>
    <p:handoutMasterId r:id="rId55"/>
  </p:handoutMasterIdLst>
  <p:sldIdLst>
    <p:sldId id="358" r:id="rId2"/>
    <p:sldId id="355" r:id="rId3"/>
    <p:sldId id="353" r:id="rId4"/>
    <p:sldId id="382" r:id="rId5"/>
    <p:sldId id="385" r:id="rId6"/>
    <p:sldId id="354" r:id="rId7"/>
    <p:sldId id="381" r:id="rId8"/>
    <p:sldId id="364" r:id="rId9"/>
    <p:sldId id="366" r:id="rId10"/>
    <p:sldId id="359" r:id="rId11"/>
    <p:sldId id="408" r:id="rId12"/>
    <p:sldId id="431" r:id="rId13"/>
    <p:sldId id="430" r:id="rId14"/>
    <p:sldId id="348" r:id="rId15"/>
    <p:sldId id="389" r:id="rId16"/>
    <p:sldId id="375" r:id="rId17"/>
    <p:sldId id="409" r:id="rId18"/>
    <p:sldId id="390" r:id="rId19"/>
    <p:sldId id="415" r:id="rId20"/>
    <p:sldId id="416" r:id="rId21"/>
    <p:sldId id="391" r:id="rId22"/>
    <p:sldId id="419" r:id="rId23"/>
    <p:sldId id="420" r:id="rId24"/>
    <p:sldId id="421" r:id="rId25"/>
    <p:sldId id="412" r:id="rId26"/>
    <p:sldId id="392" r:id="rId27"/>
    <p:sldId id="424" r:id="rId28"/>
    <p:sldId id="393" r:id="rId29"/>
    <p:sldId id="387" r:id="rId30"/>
    <p:sldId id="429" r:id="rId31"/>
    <p:sldId id="394" r:id="rId32"/>
    <p:sldId id="396" r:id="rId33"/>
    <p:sldId id="395" r:id="rId34"/>
    <p:sldId id="397" r:id="rId35"/>
    <p:sldId id="410" r:id="rId36"/>
    <p:sldId id="411" r:id="rId37"/>
    <p:sldId id="398" r:id="rId38"/>
    <p:sldId id="427" r:id="rId39"/>
    <p:sldId id="428" r:id="rId40"/>
    <p:sldId id="399" r:id="rId41"/>
    <p:sldId id="400" r:id="rId42"/>
    <p:sldId id="401" r:id="rId43"/>
    <p:sldId id="404" r:id="rId44"/>
    <p:sldId id="407" r:id="rId45"/>
    <p:sldId id="405" r:id="rId46"/>
    <p:sldId id="406" r:id="rId47"/>
    <p:sldId id="402" r:id="rId48"/>
    <p:sldId id="403" r:id="rId49"/>
    <p:sldId id="374" r:id="rId50"/>
    <p:sldId id="384" r:id="rId51"/>
    <p:sldId id="386" r:id="rId52"/>
    <p:sldId id="357" r:id="rId53"/>
  </p:sldIdLst>
  <p:sldSz cx="9144000" cy="6858000" type="screen4x3"/>
  <p:notesSz cx="6735763" cy="9799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EAA"/>
    <a:srgbClr val="EE4ACB"/>
    <a:srgbClr val="7FB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66" autoAdjust="0"/>
    <p:restoredTop sz="64140" autoAdjust="0"/>
  </p:normalViewPr>
  <p:slideViewPr>
    <p:cSldViewPr snapToGrid="0">
      <p:cViewPr varScale="1">
        <p:scale>
          <a:sx n="71" d="100"/>
          <a:sy n="71" d="100"/>
        </p:scale>
        <p:origin x="1656" y="72"/>
      </p:cViewPr>
      <p:guideLst/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094"/>
    </p:cViewPr>
  </p:sorterViewPr>
  <p:notesViewPr>
    <p:cSldViewPr snapToGrid="0">
      <p:cViewPr>
        <p:scale>
          <a:sx n="100" d="100"/>
          <a:sy n="100" d="100"/>
        </p:scale>
        <p:origin x="2868" y="-57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25550"/>
            <a:ext cx="4408487" cy="3306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16076"/>
            <a:ext cx="5388610" cy="38586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latin typeface="Arial" charset="0"/>
              </a:rPr>
              <a:t>Good morning,</a:t>
            </a:r>
            <a:r>
              <a:rPr lang="en-US" altLang="zh-CN" b="0" baseline="0" dirty="0" smtClean="0">
                <a:latin typeface="Arial" charset="0"/>
              </a:rPr>
              <a:t> everyone.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I am Cho from Korea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I will present my thesis topic, “Competition of social opinions on two-layer networks.”</a:t>
            </a:r>
            <a:br>
              <a:rPr lang="en-US" altLang="zh-CN" b="0" baseline="0" dirty="0" smtClean="0">
                <a:latin typeface="Arial" charset="0"/>
              </a:rPr>
            </a:br>
            <a:r>
              <a:rPr lang="en-US" altLang="zh-CN" b="0" baseline="0" dirty="0" smtClean="0">
                <a:latin typeface="Arial" charset="0"/>
              </a:rPr>
              <a:t>In this thesis, I have researched a competition model of social network.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And I tried to obtain the features of a competition model by changing simulation conditions.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latin typeface="Arial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645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some indexes are provided for measuring a consensus and a state of the network.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Average state </a:t>
            </a:r>
            <a:r>
              <a:rPr lang="en-US" altLang="zh-CN" baseline="0" dirty="0" smtClean="0"/>
              <a:t>verifies whether </a:t>
            </a:r>
            <a:r>
              <a:rPr lang="en-US" altLang="zh-CN" baseline="0" dirty="0" smtClean="0"/>
              <a:t>the consensus happen or not.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total means the summation of AS for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CI measure </a:t>
            </a:r>
            <a:r>
              <a:rPr lang="en-US" altLang="zh-CN" baseline="0" dirty="0" smtClean="0"/>
              <a:t>how close the state is to a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87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PCR is the ratio of positive consensus.</a:t>
            </a:r>
          </a:p>
          <a:p>
            <a:r>
              <a:rPr lang="en-US" altLang="zh-CN" baseline="0" dirty="0" smtClean="0"/>
              <a:t>NCR is the ratio of negative consensus. </a:t>
            </a:r>
          </a:p>
          <a:p>
            <a:r>
              <a:rPr lang="en-US" altLang="zh-CN" baseline="0" dirty="0" smtClean="0"/>
              <a:t>CR is Consensus Ratio, the summation of PCR and NCR</a:t>
            </a:r>
          </a:p>
          <a:p>
            <a:r>
              <a:rPr lang="en-US" altLang="zh-CN" baseline="0" dirty="0" smtClean="0"/>
              <a:t>Coexistence Ratio is 1-CR.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6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figure is AS values per each step according to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</a:t>
            </a:r>
            <a:r>
              <a:rPr lang="en-US" altLang="zh-CN" baseline="0" dirty="0" smtClean="0"/>
              <a:t>the </a:t>
            </a:r>
            <a:r>
              <a:rPr lang="en-US" altLang="zh-CN" baseline="0" dirty="0" smtClean="0"/>
              <a:t>states can </a:t>
            </a:r>
            <a:r>
              <a:rPr lang="en-US" altLang="zh-CN" baseline="0" dirty="0" smtClean="0"/>
              <a:t>be categorized into three final states, such as positive consensus, coexistence, and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65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figure is CI values per each step according to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</a:t>
            </a:r>
            <a:r>
              <a:rPr lang="en-US" altLang="zh-CN" baseline="0" dirty="0" smtClean="0"/>
              <a:t>the </a:t>
            </a:r>
            <a:r>
              <a:rPr lang="en-US" altLang="zh-CN" baseline="0" dirty="0" smtClean="0"/>
              <a:t>states can </a:t>
            </a:r>
            <a:r>
              <a:rPr lang="en-US" altLang="zh-CN" baseline="0" dirty="0" smtClean="0"/>
              <a:t>be categorized into three final states, such as a separated coexistence, mixed coexistence, and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73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I will show you two animation of a competition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One makes a positive consensus.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other makes a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10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Simulation results of 3 topics. </a:t>
            </a:r>
          </a:p>
          <a:p>
            <a:endParaRPr lang="en-US" altLang="zh-CN" baseline="0" dirty="0" smtClean="0"/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First, competition on a two-layer network with various structures. 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Second, competition with different updating rules.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influences of key nodes on competition.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94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First, competition on a two-layer network with various structures.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Competition on Random Regular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model, each layer consists of a random regular network that has 2048 nodes. And each node has 5 internal edges and 1 external edge.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is simulated as basic model.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1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 of competition on Random Regular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blue area is positive consensus, red area is negative consensus, and light colored and white area is coexistence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is recognized that there exist three final states, such as positive consensus, negative consensus, and coexistence.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By using these values and figures, various models are compared with this model.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121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</a:t>
            </a:r>
            <a:r>
              <a:rPr lang="en-US" altLang="zh-CN" baseline="0" dirty="0" smtClean="0"/>
              <a:t> models are simulated by </a:t>
            </a:r>
            <a:r>
              <a:rPr lang="en-US" altLang="zh-CN" baseline="0" dirty="0" smtClean="0"/>
              <a:t>changing the external degree.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is called as a hierarchical model. And we denote HM(n) as a hierarchical model with a level n.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For example, HM(2) means each node in layer B has 2 external edges.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93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hierarchical models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simulated. The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8 hierarchical models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arranged. </a:t>
            </a:r>
          </a:p>
          <a:p>
            <a:endParaRPr lang="en-US" altLang="zh-CN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HM(2)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the most significant coexistence part.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HM(256)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the most significant consensus part.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increased, the coexistence area is decreased and the consensus area is increased.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3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Contents order is like this. Background, Research</a:t>
            </a:r>
            <a:r>
              <a:rPr lang="en-US" altLang="zh-CN" baseline="0" dirty="0" smtClean="0"/>
              <a:t> Direction, </a:t>
            </a:r>
            <a:r>
              <a:rPr lang="en-US" altLang="zh-CN" dirty="0" smtClean="0"/>
              <a:t>A two-layer network model, </a:t>
            </a:r>
            <a:r>
              <a:rPr lang="en-US" altLang="zh-CN" baseline="0" dirty="0" smtClean="0"/>
              <a:t>Simulation results, summary, and discussion and future work.</a:t>
            </a:r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988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Next,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use the indexes, PCR, NCR, and AS total.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blue color bar is PCR, the red color bar is NCR, and the green color bar is AS total.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hierarchical models with the Basic model,   CR, PCR, and AS total are all increased remarkably.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i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n conclusion, hierarchical models </a:t>
            </a:r>
            <a:r>
              <a:rPr lang="en-US" altLang="zh-CN" sz="1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make it easier to have a positive consensus and harder to have a negative consensus.</a:t>
            </a:r>
          </a:p>
          <a:p>
            <a:endParaRPr lang="en-US" altLang="zh-CN" i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89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Next, </a:t>
            </a:r>
            <a:r>
              <a:rPr lang="en-US" altLang="zh-CN" baseline="0" dirty="0" smtClean="0"/>
              <a:t>models are simulated </a:t>
            </a:r>
            <a:r>
              <a:rPr lang="en-US" altLang="zh-CN" baseline="0" dirty="0" smtClean="0"/>
              <a:t>by changing the internal degree.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degree on each node is switched to 2, 3, 4, or 5.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13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First, the internal degree on layer A is changed.</a:t>
            </a:r>
          </a:p>
          <a:p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The results are shown in this figure.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positive consensus is RR(5)-RR(5).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negative consensus is RR(2)-RR(5).</a:t>
            </a:r>
          </a:p>
          <a:p>
            <a:endParaRPr lang="en-US" altLang="zh-CN" baseline="0" dirty="0" smtClean="0"/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layer A is increased,  the negative consensus is decreased and the positive consensus is increased.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degree on layer A tends to keep a positive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state.</a:t>
            </a:r>
            <a:endParaRPr lang="en-US" altLang="zh-CN" sz="11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790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Second, the internal degree on layer B is changed. </a:t>
            </a: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results are shown in this figure. 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largest positive consensus is RR(5)-RR(2).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And, all models have almost the same NCR. 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layer B is increased, the positive consensus is decreased.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 the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degree on layer B tends to hinder the positive consensus state</a:t>
            </a:r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092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Third, the internal degrees on both layers are changed. </a:t>
            </a:r>
          </a:p>
          <a:p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The results are shown in this figure.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coexistence is RR(6)-RR(6).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consensus is RR(2)-RR(2)</a:t>
            </a:r>
          </a:p>
          <a:p>
            <a:endParaRPr lang="en-US" altLang="zh-CN" baseline="0" dirty="0" smtClean="0"/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both layers is increased, Consensus Ratio is inversely decreased.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massive internal degree on both layers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it hard for the network to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consensus.</a:t>
            </a:r>
            <a:endParaRPr lang="en-US" altLang="zh-CN" sz="11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340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conclusions can be arranged as this table.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it is easy to reach a negative consensus when the internal degree on layer A is relatively small.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it is easy to make a positive consensus when the internal degree on layer A is relatively large, and the internal degree on layer B is relatively small.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Third, it is easy to make a coexistence when the internal degrees on both layers are too large.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674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Next, </a:t>
            </a:r>
            <a:r>
              <a:rPr lang="en-US" altLang="zh-CN" baseline="0" dirty="0" smtClean="0"/>
              <a:t>models are simulated by </a:t>
            </a:r>
            <a:r>
              <a:rPr lang="en-US" altLang="zh-CN" baseline="0" dirty="0" smtClean="0"/>
              <a:t>changing the network types.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Barabasi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-Albert</a:t>
            </a:r>
            <a:r>
              <a:rPr lang="en-US" altLang="zh-CN" i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 is applied for both layers or switched on each layer. 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2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4 models have the different network types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and they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are simulated. 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As shown in this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figure and table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are almost the same.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network types make no obvious difference.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02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Conclusion for the first topic. </a:t>
            </a:r>
          </a:p>
          <a:p>
            <a:endParaRPr lang="en-US" altLang="zh-CN" baseline="0" dirty="0" smtClean="0"/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First,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internal and external degree have a vital role for changing the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Models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consensus.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098"/>
              </a:buClr>
              <a:buSzPct val="100000"/>
              <a:buFontTx/>
              <a:buNone/>
              <a:tabLst/>
              <a:defRPr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an internal degree on each layer has a different </a:t>
            </a: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098"/>
              </a:buClr>
              <a:buSzPct val="100000"/>
              <a:buFontTx/>
              <a:buNone/>
              <a:tabLst/>
              <a:defRPr/>
            </a:pPr>
            <a:endParaRPr lang="en-US" altLang="zh-CN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Fourth, too many internal edges on each layer make the networks hard to reach a consensus.</a:t>
            </a:r>
          </a:p>
          <a:p>
            <a:endParaRPr lang="en-US" altLang="zh-CN" spc="0" baseline="0" dirty="0" smtClean="0"/>
          </a:p>
          <a:p>
            <a:r>
              <a:rPr lang="en-US" altLang="zh-CN" spc="0" baseline="0" dirty="0" smtClean="0"/>
              <a:t>Those facts could be used to make network structures and organizations in the real world.</a:t>
            </a:r>
          </a:p>
          <a:p>
            <a:endParaRPr lang="en-US" altLang="zh-CN" spc="0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28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Second topic, competition with different updating rules. </a:t>
            </a:r>
          </a:p>
          <a:p>
            <a:endParaRPr lang="en-US" altLang="zh-CN" baseline="0" dirty="0" smtClean="0"/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many ways to update the state of nodes.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Here, we investigate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sequential and simultaneous updating rules.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According to where the updating rules are applied, the cases are divided into three level, such as layers, nodes, and edges.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To sum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up, 25 updating rules are simulated according to layers, nodes and edges.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44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endParaRPr lang="en-US" altLang="zh-CN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groups usually have different opinions. This case can cause social competition or conflicts such as votes on social issues, presidential campaigns, and so on.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Social conflicts are recognized as the competition on an interconnected network.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competition on an interconnected network has always been a hot topic in the field of complex networks and social behavior.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thesis, we investigate the competition between opinion formation group and decision-making formation group.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12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table shows all updating rules according to layer order, node order, and edge order.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updating rules are denoted as </a:t>
            </a:r>
            <a:r>
              <a:rPr lang="en-US" altLang="zh-CN" baseline="0" dirty="0" smtClean="0"/>
              <a:t>the table.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011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layers.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graph line indicates AS values per each step.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shown in this table, the arrow direction does not make different results.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there is little difference between the orders of layers.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17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nodes. </a:t>
            </a:r>
          </a:p>
          <a:p>
            <a:endParaRPr lang="en-US" altLang="zh-CN" baseline="0" dirty="0" smtClean="0"/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 order of nodes can be analyzed as</a:t>
            </a:r>
            <a:r>
              <a:rPr lang="en-US" altLang="zh-CN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 method.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updating rule is 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 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updating rule is 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shown in this table, the order of nodes in layer A does not make different result.</a:t>
            </a:r>
          </a:p>
          <a:p>
            <a:endParaRPr lang="en-US" altLang="zh-CN" sz="1200" baseline="0" dirty="0" smtClean="0">
              <a:latin typeface="+mn-lt"/>
              <a:cs typeface="+mn-cs"/>
            </a:endParaRPr>
          </a:p>
          <a:p>
            <a:r>
              <a:rPr lang="en-US" altLang="zh-CN" sz="1200" baseline="0" dirty="0" smtClean="0">
                <a:latin typeface="+mn-lt"/>
                <a:cs typeface="+mn-cs"/>
              </a:rPr>
              <a:t>However,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order of nodes in layer B makes different results, such as fast and slow consensus.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301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edges. </a:t>
            </a: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Order of edges can be analyzed as node characteristics.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updating rules is rash, easy to be extreme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2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updating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rules is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considerate, hard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be extreme.</a:t>
            </a:r>
            <a:endParaRPr lang="en-US" altLang="zh-CN" sz="12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order of edges in layer A makes different result, such as consensus and coexistence.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62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results with AS index.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Under the same structures, the same parameters and the different updating rules, there exist 3 final states, such as positive consensus, coexistence, and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156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results with CI Index.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3 branch points are shown. And the transition part is also shown.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branch points have a influence on the final state.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38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 total result can be arranged as this table. </a:t>
            </a:r>
          </a:p>
          <a:p>
            <a:endParaRPr lang="en-US" altLang="zh-CN" baseline="0" dirty="0" smtClean="0"/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first branch point, order of nodes in layer B has a vital role for making consensus time.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second and third branch points, order of edges in layer A is very influential for determining the final state.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36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Conclusion for the second topic.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aseline="0" dirty="0" smtClean="0">
              <a:latin typeface="+mn-lt"/>
              <a:cs typeface="+mn-cs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>
                <a:latin typeface="+mn-lt"/>
                <a:cs typeface="+mn-cs"/>
              </a:rPr>
              <a:t>First,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networks with simultaneous updating rules tend to make slow consensus or coexistence, sometimes make the transition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networks with sequential updating rules tend to make fast consensus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Third, the order of nodes in layer B is very important for determining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Fourth, the order of edges in layer A is very influential for determining the final states.</a:t>
            </a:r>
            <a:endParaRPr lang="en-US" altLang="zh-CN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626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Third topic, influences of key nodes on competition.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demonstrate the influence of key nodes, we use stubborn nodes, which do not change their states during the opinion evolution.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Stubborn nodes are selected by using node centralities and combinations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them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steps for selecting key nodes are as follows :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is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selected,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parameters are set to be the opposite state. 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  the centralities of all nodes are calculated and ranked as orders. 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the ratio of stubborn nodes are increased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until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different states.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Fourth,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summations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method is the most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powerful. 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11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and multiple indicators are considered as methods for selecting key nodes. For single indicators,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Pagerank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closeness,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betweenness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degree, and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eigenvector are used.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indicators are calculated by the summation of node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centraility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ranks.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to calculate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indicators follows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these steps.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several efficient single indicators are selected.(Here, we use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 are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ranked by each selected node centralities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Combined node centrality is the summation of all ranks which a node has.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nodes would be deactivated from high ranked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order.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88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previous researches have focused on studying the interaction on 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layer network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many real-world systems are not isolated, and they interact with other layers.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Comparing with a single layer network, an interconnected network has 2 dynamics, 2 parameters and includes internal edges and external edges.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interconnected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 is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complex than a single-layer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4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layer A.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model,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, degree, and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are powerful for identifying key nodes.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However, the best indicator is combination of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is found out </a:t>
            </a:r>
            <a:r>
              <a:rPr lang="en-US" altLang="zh-CN" baseline="0" dirty="0" smtClean="0"/>
              <a:t>some </a:t>
            </a:r>
            <a:r>
              <a:rPr lang="en-US" altLang="zh-CN" baseline="0" dirty="0" smtClean="0"/>
              <a:t>multiple indicators have a better performance than single indicators. </a:t>
            </a:r>
          </a:p>
          <a:p>
            <a:endParaRPr lang="en-US" altLang="zh-CN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41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layer B. </a:t>
            </a:r>
          </a:p>
          <a:p>
            <a:endParaRPr lang="en-US" altLang="zh-CN" baseline="0" dirty="0" smtClean="0"/>
          </a:p>
          <a:p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is the best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814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this is the results for selecting key nodes on Hierarchical Model. 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 layer A, </a:t>
            </a:r>
            <a:r>
              <a:rPr lang="en-US" altLang="zh-CN" baseline="0" dirty="0" smtClean="0"/>
              <a:t>PR+DE is the best.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 layer B, </a:t>
            </a:r>
            <a:r>
              <a:rPr lang="en-US" altLang="zh-CN" baseline="0" dirty="0" smtClean="0"/>
              <a:t>random is the best. </a:t>
            </a:r>
            <a:r>
              <a:rPr lang="en-US" altLang="zh-CN" baseline="0" dirty="0" smtClean="0"/>
              <a:t>That means node centrality does not work here.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57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the two-layer network with different internal edges.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is the case that layer A has a larger internal degree than layer B.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is the best.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baseline="0" dirty="0" smtClean="0"/>
              <a:t>On layer B, </a:t>
            </a:r>
            <a:r>
              <a:rPr lang="en-US" altLang="zh-CN" baseline="0" dirty="0" smtClean="0"/>
              <a:t>PR+DE is the best.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7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case that layer A has a smaller internal degree than layer B.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</a:t>
            </a:r>
            <a:r>
              <a:rPr lang="en-US" altLang="zh-CN" baseline="0" dirty="0" smtClean="0"/>
              <a:t>random is the best. </a:t>
            </a:r>
            <a:r>
              <a:rPr lang="en-US" altLang="zh-CN" baseline="0" dirty="0" smtClean="0"/>
              <a:t>That means node centrality does not work here.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 layer B, </a:t>
            </a:r>
            <a:r>
              <a:rPr lang="en-US" altLang="zh-CN" baseline="0" dirty="0" smtClean="0"/>
              <a:t>PR+DE is the best.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040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the two-layer network with different network types.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is the case that layer A type is a BA network, and layer B type is a RR network.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</a:t>
            </a:r>
            <a:r>
              <a:rPr lang="en-US" altLang="zh-CN" baseline="0" dirty="0" smtClean="0"/>
              <a:t>PR+BE is the best.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baseline="0" dirty="0" smtClean="0"/>
              <a:t>On layer B,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is the best. </a:t>
            </a:r>
            <a:r>
              <a:rPr lang="en-US" altLang="zh-CN" baseline="0" dirty="0" smtClean="0"/>
              <a:t>However, random indicator is the third rank. </a:t>
            </a:r>
            <a:r>
              <a:rPr lang="en-US" altLang="zh-CN" baseline="0" dirty="0" smtClean="0"/>
              <a:t>Node centrality </a:t>
            </a:r>
            <a:r>
              <a:rPr lang="en-US" altLang="zh-CN" baseline="0" dirty="0" smtClean="0"/>
              <a:t>is not working </a:t>
            </a:r>
            <a:r>
              <a:rPr lang="en-US" altLang="zh-CN" baseline="0" dirty="0" smtClean="0"/>
              <a:t>well. </a:t>
            </a:r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96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case that layer A type is a RR network, and layer B type is a BA network.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</a:t>
            </a:r>
            <a:r>
              <a:rPr lang="en-US" altLang="zh-CN" baseline="0" dirty="0" smtClean="0"/>
              <a:t>degree is the best. </a:t>
            </a:r>
            <a:r>
              <a:rPr lang="en-US" altLang="zh-CN" baseline="0" dirty="0" smtClean="0"/>
              <a:t>However, random indicator has the middle rank. That means node centrality is not working well.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baseline="0" dirty="0" smtClean="0"/>
              <a:t>On layer B,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is the best.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7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 of selecting key nodes on various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Every model has the different result. And sometimes, node centrality and combined node centrality are not working well.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37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for the third</a:t>
            </a:r>
            <a:r>
              <a:rPr lang="en-US" altLang="zh-CN" sz="14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topic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en-US" altLang="zh-CN" sz="14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best and most powerful method for selecting key nodes is different according to network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single indicator and multiple indicators have an excellent performance for selecting key nodes.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There are several situations that the indicators are hard to recognize critical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One,  When a network of the selected layer is Random Regular network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Two, When the number of edges in layer A is small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Three, When the number of nodes in layer B is small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7080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chapter2, </a:t>
            </a: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 two-layer network model is introduced.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many indexes are provided.</a:t>
            </a:r>
            <a:endParaRPr lang="en-US" altLang="zh-CN" sz="1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endParaRPr lang="en-US" altLang="zh-CN" sz="12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chapter3, we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research the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a two-layer network with various structures.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structures are altered by changing internal degree, external degree, and network types. And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have several results as follows.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An internal degree on each layer has a different function.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HM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is easy to make consensus.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Moreover,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too many internal edges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cause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coexistence, such as social conflicts.</a:t>
            </a:r>
          </a:p>
          <a:p>
            <a:pPr>
              <a:lnSpc>
                <a:spcPct val="150000"/>
              </a:lnSpc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5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Research Direction.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Considering a two-layer network like this figure, we can think these three questions.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First, How is the network composed? It is about network structures.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Second, How does the interaction </a:t>
            </a:r>
            <a:r>
              <a:rPr lang="en-US" altLang="zh-CN" baseline="0" dirty="0" smtClean="0"/>
              <a:t>work</a:t>
            </a:r>
            <a:r>
              <a:rPr lang="en-US" altLang="zh-CN" baseline="0" dirty="0" smtClean="0"/>
              <a:t>? It is about updating rule.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Which nodes are critical for changing the state of a network? It is about key nodes.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These three factors can influence the final state.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we carry out the various simulations by changing these three factors. </a:t>
            </a:r>
          </a:p>
          <a:p>
            <a:r>
              <a:rPr lang="en-US" altLang="zh-CN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 chapter 4, we investigate the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with different updating rules.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Simultaneous updating rule and sequential updating rule are considered.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As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results,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simultaneous updating rule are easy to make slow consensus,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transition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Otherwise,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with sequential updating rules are easy to make fast consensus.</a:t>
            </a:r>
          </a:p>
          <a:p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 chapter 5, we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study the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influences of key nodes on competition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To select key nodes on the various networks, single indicators and multiple indicators are applied.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As the results,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effective method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key nodes is different according to network structures and layers.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Moreover,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Both single and multiple indicators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powerful for identifying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nodes.</a:t>
            </a:r>
          </a:p>
          <a:p>
            <a:endParaRPr lang="en-US" altLang="zh-CN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86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and future work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The state of a competition model might be controlled by managing network structures, updating rules, and key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Based on simulation results, the competition models can be applied to solve social conflicts, such as election, legislation, adoption of new policies,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AS Future work, it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is very interesting to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generalized competition model with various structures and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updating rules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Moreover, it is attractive to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 critical nodes on this generalized competition model. 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5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1200" b="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 for listening. </a:t>
            </a: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I would like to thank my supervisor Professor Wang </a:t>
            </a:r>
            <a:r>
              <a:rPr lang="en-US" altLang="zh-CN" sz="1200" b="0" baseline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lin</a:t>
            </a: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for guiding me. </a:t>
            </a: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I would like to thank all the lab mates. </a:t>
            </a: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04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Thesis objectives is studying </a:t>
            </a:r>
            <a:r>
              <a:rPr lang="en-US" altLang="zh-CN" baseline="0" dirty="0" smtClean="0"/>
              <a:t>the </a:t>
            </a:r>
            <a:r>
              <a:rPr lang="en-US" altLang="zh-CN" baseline="0" dirty="0" smtClean="0"/>
              <a:t>characteristics of competition models.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Research direction follows like this.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First, by changing network structures, it is studied what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n-US" altLang="zh-CN" baseline="0" dirty="0" smtClean="0"/>
              <a:t> make consensus. 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Second,</a:t>
            </a:r>
            <a:r>
              <a:rPr lang="en-US" altLang="zh-CN" baseline="0" dirty="0" smtClean="0"/>
              <a:t> by changing updating rules, it is analyzed whether the updating rules affect the final state.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by selecting key nodes, it is researched which nodes are critical and which method </a:t>
            </a:r>
            <a:r>
              <a:rPr lang="en-US" altLang="zh-CN" baseline="0" dirty="0" smtClean="0"/>
              <a:t>is powerful </a:t>
            </a:r>
            <a:r>
              <a:rPr lang="en-US" altLang="zh-CN" baseline="0" dirty="0" smtClean="0"/>
              <a:t>for identifying key nodes. </a:t>
            </a:r>
          </a:p>
          <a:p>
            <a:endParaRPr lang="en-US" altLang="zh-CN" baseline="0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7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 two-layer</a:t>
            </a:r>
            <a:r>
              <a:rPr lang="en-US" altLang="zh-CN" baseline="0" dirty="0" smtClean="0"/>
              <a:t> network model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figure is a simple example for competition models. Layer A is a social opinion layer that consists of positive states. And layer B is a decision-making layer that consists of negative states.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They have mutual interaction each other. In the real world, we can apply for legalization, vote system and decision making system.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 I will provide</a:t>
            </a:r>
            <a:r>
              <a:rPr lang="en-US" altLang="zh-CN" baseline="0" dirty="0" smtClean="0"/>
              <a:t> the dynamics for each layer.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Dynamics Algorithm for layer A is like this. </a:t>
            </a:r>
          </a:p>
          <a:p>
            <a:r>
              <a:rPr lang="en-US" altLang="zh-CN" baseline="0" dirty="0" smtClean="0"/>
              <a:t>We use M-model. M-model includes persuasion and compromise process in the opinion formation.  This model can have various states. And the states are changed by probability p and </a:t>
            </a:r>
            <a:r>
              <a:rPr lang="en-US" altLang="zh-CN" baseline="0" dirty="0" smtClean="0"/>
              <a:t>q</a:t>
            </a:r>
            <a:r>
              <a:rPr lang="en-US" altLang="zh-CN" baseline="0" dirty="0" smtClean="0"/>
              <a:t>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 </a:t>
            </a:r>
            <a:r>
              <a:rPr lang="en-US" altLang="zh-CN" baseline="0" dirty="0" smtClean="0"/>
              <a:t>is </a:t>
            </a:r>
            <a:r>
              <a:rPr lang="en-US" altLang="zh-CN" baseline="0" dirty="0" smtClean="0"/>
              <a:t>persuasion</a:t>
            </a:r>
            <a:r>
              <a:rPr lang="en-US" altLang="zh-CN" baseline="0" dirty="0" smtClean="0"/>
              <a:t>. That means the states become more extreme by </a:t>
            </a:r>
            <a:r>
              <a:rPr lang="en-US" altLang="zh-CN" baseline="0" dirty="0" smtClean="0"/>
              <a:t>p</a:t>
            </a:r>
            <a:r>
              <a:rPr lang="en-US" altLang="zh-CN" baseline="0" dirty="0" smtClean="0"/>
              <a:t>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q </a:t>
            </a:r>
            <a:r>
              <a:rPr lang="en-US" altLang="zh-CN" baseline="0" dirty="0" smtClean="0"/>
              <a:t>is </a:t>
            </a:r>
            <a:r>
              <a:rPr lang="en-US" altLang="zh-CN" baseline="0" dirty="0" smtClean="0"/>
              <a:t>compromise</a:t>
            </a:r>
            <a:r>
              <a:rPr lang="en-US" altLang="zh-CN" baseline="0" dirty="0" smtClean="0"/>
              <a:t>. That means the states become more moderate or they are changed into the opposite state by </a:t>
            </a:r>
            <a:r>
              <a:rPr lang="en-US" altLang="zh-CN" baseline="0" dirty="0" smtClean="0"/>
              <a:t>q</a:t>
            </a:r>
            <a:r>
              <a:rPr lang="en-US" altLang="zh-CN" baseline="0" dirty="0" smtClean="0"/>
              <a:t>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thesis, the model can have four states. And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two parameters,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represent the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together simply; we set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1.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represents the strength of opinion. 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1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</a:t>
            </a:r>
            <a:r>
              <a:rPr lang="en-US" altLang="zh-CN" baseline="0" dirty="0" smtClean="0"/>
              <a:t> this is the dynamics algorithm for layer B. We use Abrams and </a:t>
            </a:r>
            <a:r>
              <a:rPr lang="en-US" altLang="zh-CN" baseline="0" dirty="0" err="1" smtClean="0"/>
              <a:t>Strogatz</a:t>
            </a:r>
            <a:r>
              <a:rPr lang="en-US" altLang="zh-CN" baseline="0" dirty="0" smtClean="0"/>
              <a:t> model that is known as language death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can have only binary states. And the states are changed by neighbor states. The number of the opposite orientation nodes have influence on changing the state of a node.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as a dynamics parameter, index v works for volatility. v represents for the tendency to switch to the other side. </a:t>
            </a:r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1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5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8288" y="3924810"/>
            <a:ext cx="8731250" cy="1114192"/>
          </a:xfrm>
        </p:spPr>
        <p:txBody>
          <a:bodyPr/>
          <a:lstStyle/>
          <a:p>
            <a:pPr algn="ctr"/>
            <a:r>
              <a:rPr lang="en-US" altLang="zh-CN" sz="3200" dirty="0" smtClean="0"/>
              <a:t>Competition </a:t>
            </a:r>
            <a:r>
              <a:rPr lang="en-US" altLang="zh-CN" sz="3200" dirty="0"/>
              <a:t>of Social Opinions 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on Two-Layer </a:t>
            </a:r>
            <a:r>
              <a:rPr lang="en-US" altLang="zh-CN" sz="3200" dirty="0"/>
              <a:t>Networks</a:t>
            </a:r>
            <a:endParaRPr lang="zh-CN" altLang="en-US" sz="3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090717" y="5153302"/>
            <a:ext cx="4963055" cy="953416"/>
          </a:xfrm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Student : Cho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Hyunchel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Supervisor : Wang Lin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813514" y="6157518"/>
            <a:ext cx="1749086" cy="499004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2020.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2.17.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for measuring network states and consensus(1)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4453198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AS(Average State)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verified whether the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happens or not.</a:t>
            </a:r>
          </a:p>
          <a:p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AS ≈ +1 : positive consensus,  AS ≈ -1 : negative consensus</a:t>
            </a:r>
            <a:endParaRPr lang="en-US" alt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 total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summation of AS for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all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CI(Consensus Index) : It is  measured how close the state is to a consensus.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CI ≈ 0 : consensus, CI ≈ 1 : separated coexistence, CI ≈ 0.5 : mixed coexistence</a:t>
            </a:r>
            <a:endParaRPr lang="en-US" alt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451" t="25742" r="30461" b="53023"/>
          <a:stretch/>
        </p:blipFill>
        <p:spPr>
          <a:xfrm>
            <a:off x="303373" y="2337441"/>
            <a:ext cx="4452415" cy="11131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59" t="19587" r="30835" b="67731"/>
          <a:stretch/>
        </p:blipFill>
        <p:spPr>
          <a:xfrm>
            <a:off x="4572000" y="3345613"/>
            <a:ext cx="4507437" cy="8691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799" t="47457" r="35145" b="37207"/>
          <a:stretch/>
        </p:blipFill>
        <p:spPr>
          <a:xfrm>
            <a:off x="303373" y="3433377"/>
            <a:ext cx="3749888" cy="8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7038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for measuring network states and consensus(2)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3857941"/>
            <a:ext cx="91056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PCR(Positive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positive consensus over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with all parameters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NCR(Negative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over 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with all parameters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CR(Consensus Ratio) : PCR + NCR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Coexistence Ratio : 1 - CR</a:t>
            </a: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740" t="46461" r="39325" b="37908"/>
          <a:stretch/>
        </p:blipFill>
        <p:spPr>
          <a:xfrm>
            <a:off x="856583" y="2299266"/>
            <a:ext cx="2815530" cy="11492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630" t="69116" r="38485" b="15253"/>
          <a:stretch/>
        </p:blipFill>
        <p:spPr>
          <a:xfrm>
            <a:off x="4792578" y="2296789"/>
            <a:ext cx="3026373" cy="11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3910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7842"/>
            <a:ext cx="7996591" cy="44904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AS’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values per each step according to all parameters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77784" y="2056757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01434" y="5660298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28538" y="3989584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5633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217"/>
            <a:ext cx="7637929" cy="44429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CI’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values per each step according to all parameters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72665" y="1969648"/>
            <a:ext cx="25994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Separated 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29706" y="5418187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51185" y="3741048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 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1891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7897" y="1549565"/>
            <a:ext cx="4824170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kumimoji="0" lang="en-US" altLang="ko-KR" b="1" i="0" u="none" strike="noStrike" kern="1200" cap="none" normalizeH="0" baseline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Dynamics on</a:t>
            </a:r>
            <a:r>
              <a:rPr kumimoji="0" lang="en-US" altLang="ko-KR" b="1" i="0" u="none" strike="noStrike" kern="1200" cap="none" normalizeH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 network with two layers </a:t>
            </a:r>
            <a:endParaRPr kumimoji="0" lang="ko-KR" altLang="en-US" b="1" i="0" u="none" strike="noStrike" kern="1200" cap="none" normalizeH="0" baseline="0" dirty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7633" y="573477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726359" y="573477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8" name="posi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665" t="36435" r="25520" b="24200"/>
          <a:stretch/>
        </p:blipFill>
        <p:spPr>
          <a:xfrm>
            <a:off x="0" y="2769913"/>
            <a:ext cx="4460693" cy="2925537"/>
          </a:xfrm>
          <a:prstGeom prst="rect">
            <a:avLst/>
          </a:prstGeom>
        </p:spPr>
      </p:pic>
      <p:pic>
        <p:nvPicPr>
          <p:cNvPr id="9" name="negativ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4559" t="36863" r="25294" b="24510"/>
          <a:stretch/>
        </p:blipFill>
        <p:spPr>
          <a:xfrm>
            <a:off x="4687667" y="2769913"/>
            <a:ext cx="4442885" cy="29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4675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96301" y="1722142"/>
            <a:ext cx="7221789" cy="1080051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 smtClean="0">
                <a:solidFill>
                  <a:schemeClr val="accent5"/>
                </a:solidFill>
              </a:rPr>
              <a:t>Simulation Results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560440" y="3387654"/>
            <a:ext cx="8583560" cy="2054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altLang="zh-CN" sz="2800" spc="-150" dirty="0" smtClean="0"/>
              <a:t>Competition on a two-layer network with various structures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Competition with different updating rules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Influences of key nodes on competition</a:t>
            </a:r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6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33637" y="3074563"/>
            <a:ext cx="3708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Each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consists of random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regular network which has 2048   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nodes.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Each node has 5 internal edges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and 1 external edge.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7" t="31890" r="8853" b="16438"/>
          <a:stretch/>
        </p:blipFill>
        <p:spPr>
          <a:xfrm>
            <a:off x="172530" y="2519619"/>
            <a:ext cx="5083143" cy="31777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2530" y="5565338"/>
            <a:ext cx="8844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This competition is basic model for comparison.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this model, the structures of a model are changed and modified. </a:t>
            </a:r>
          </a:p>
        </p:txBody>
      </p:sp>
    </p:spTree>
    <p:extLst>
      <p:ext uri="{BB962C8B-B14F-4D97-AF65-F5344CB8AC3E}">
        <p14:creationId xmlns:p14="http://schemas.microsoft.com/office/powerpoint/2010/main" val="291980681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2" name="_x489837064" descr="cif0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2077975"/>
            <a:ext cx="4629150" cy="342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1" name="_x489847504" descr="cif00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" y="2077975"/>
            <a:ext cx="4381499" cy="34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9524" y="6086528"/>
            <a:ext cx="9136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There exist three final states(positive consensus, negative consensus, coexistence).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By using these values and figures, various models are compared with  this model.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400" y="5542556"/>
            <a:ext cx="934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Simulation results with all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parameters(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v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Blue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positive consensus  /  Red :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consensus / Light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colored and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white : coexistence</a:t>
            </a:r>
          </a:p>
        </p:txBody>
      </p:sp>
    </p:spTree>
    <p:extLst>
      <p:ext uri="{BB962C8B-B14F-4D97-AF65-F5344CB8AC3E}">
        <p14:creationId xmlns:p14="http://schemas.microsoft.com/office/powerpoint/2010/main" val="40475380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47" y="5142801"/>
            <a:ext cx="8923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denote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HM(n)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as a hierarchical model with a level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means that the number of nodes in layer B is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1 / 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 of nodes in layer A, and the number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external links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 node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layer B is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n,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 view that the number of external links from a node in layer A is 1.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2" t="30933" r="9714" b="15465"/>
          <a:stretch/>
        </p:blipFill>
        <p:spPr>
          <a:xfrm>
            <a:off x="118047" y="2289577"/>
            <a:ext cx="4179576" cy="2406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31771" r="10390" b="17014"/>
          <a:stretch/>
        </p:blipFill>
        <p:spPr>
          <a:xfrm>
            <a:off x="4775695" y="2308163"/>
            <a:ext cx="3841949" cy="22031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6216" y="4511333"/>
            <a:ext cx="5637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HM(2) :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Each node in layer B has 2 external edges</a:t>
            </a:r>
            <a:endParaRPr lang="zh-CN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75695" y="4511333"/>
            <a:ext cx="5370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HM(8)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Each node in layer B has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external edges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427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2" y="1880216"/>
            <a:ext cx="5574458" cy="476035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5314162" y="2162381"/>
            <a:ext cx="38298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coexistence 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HM(2)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consensus 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HM(256)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As n in HM(n) is increased, the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coexistence area is decreased,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consensus area is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increased. </a:t>
            </a:r>
          </a:p>
        </p:txBody>
      </p:sp>
    </p:spTree>
    <p:extLst>
      <p:ext uri="{BB962C8B-B14F-4D97-AF65-F5344CB8AC3E}">
        <p14:creationId xmlns:p14="http://schemas.microsoft.com/office/powerpoint/2010/main" val="164089263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41535" y="774861"/>
            <a:ext cx="5460930" cy="472043"/>
            <a:chOff x="1841535" y="1274733"/>
            <a:chExt cx="5460930" cy="472043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1841535" y="1367357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2071646" y="1303550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127473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Background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841535" y="1646479"/>
            <a:ext cx="5460930" cy="472042"/>
            <a:chOff x="1841535" y="3114680"/>
            <a:chExt cx="5460930" cy="472042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>
              <a:stCxn id="1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Research Direction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841535" y="4261330"/>
            <a:ext cx="5460930" cy="472042"/>
            <a:chOff x="1841535" y="4822053"/>
            <a:chExt cx="5460930" cy="472042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1841535" y="4914676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2071646" y="4850869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>
              <a:stCxn id="23" idx="6"/>
            </p:cNvCxnSpPr>
            <p:nvPr/>
          </p:nvCxnSpPr>
          <p:spPr>
            <a:xfrm>
              <a:off x="2534033" y="5258534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915073" y="482205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Summary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841535" y="3389713"/>
            <a:ext cx="5460930" cy="472042"/>
            <a:chOff x="1841535" y="3114680"/>
            <a:chExt cx="5460930" cy="472042"/>
          </a:xfrm>
        </p:grpSpPr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19"/>
            <p:cNvCxnSpPr>
              <a:stCxn id="2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Simulation Results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847631" y="5132949"/>
            <a:ext cx="6381968" cy="472042"/>
            <a:chOff x="1841535" y="4822053"/>
            <a:chExt cx="6381968" cy="472042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1841535" y="4914676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34" name="文本框 23"/>
            <p:cNvSpPr txBox="1"/>
            <p:nvPr userDrawn="1"/>
          </p:nvSpPr>
          <p:spPr>
            <a:xfrm>
              <a:off x="2071646" y="4850869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连接符 24"/>
            <p:cNvCxnSpPr>
              <a:stCxn id="33" idx="6"/>
            </p:cNvCxnSpPr>
            <p:nvPr/>
          </p:nvCxnSpPr>
          <p:spPr>
            <a:xfrm>
              <a:off x="2534033" y="5258534"/>
              <a:ext cx="534657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5"/>
            <p:cNvSpPr txBox="1"/>
            <p:nvPr/>
          </p:nvSpPr>
          <p:spPr>
            <a:xfrm>
              <a:off x="2915072" y="4822053"/>
              <a:ext cx="53084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Discussion and Future work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841535" y="2518096"/>
            <a:ext cx="5930864" cy="472042"/>
            <a:chOff x="1841535" y="3114680"/>
            <a:chExt cx="5930864" cy="472042"/>
          </a:xfrm>
        </p:grpSpPr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3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连接符 19"/>
            <p:cNvCxnSpPr>
              <a:stCxn id="38" idx="6"/>
            </p:cNvCxnSpPr>
            <p:nvPr/>
          </p:nvCxnSpPr>
          <p:spPr>
            <a:xfrm>
              <a:off x="2534033" y="3551161"/>
              <a:ext cx="515454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20"/>
            <p:cNvSpPr txBox="1"/>
            <p:nvPr/>
          </p:nvSpPr>
          <p:spPr>
            <a:xfrm>
              <a:off x="2915072" y="3114680"/>
              <a:ext cx="4857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A Two-layer Network Model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2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29390"/>
            <a:ext cx="5235676" cy="46882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29199" y="2321313"/>
            <a:ext cx="43212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simulation result are analyzed by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using the indexes, such as PCR, NCR, AS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total.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Consensus ratio : all HMs &gt; RRM</a:t>
            </a:r>
          </a:p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PCR : all HMs &gt; RRM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NCR : all HMs &lt; RRM</a:t>
            </a:r>
            <a:endParaRPr lang="en-US" altLang="zh-CN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→ As the number of external edges is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increased and the number of nodes in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layer B is decreased, the network makes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it easier to have a positive consensus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and harder to have a negative consensus.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6598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8599" y="5857998"/>
            <a:ext cx="9201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define and evaluate the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 of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degrees,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internal degree 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 node is switched to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2, 3, 4, or 5.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31911" r="9486" b="16527"/>
          <a:stretch/>
        </p:blipFill>
        <p:spPr>
          <a:xfrm>
            <a:off x="49524" y="2091531"/>
            <a:ext cx="4819650" cy="2819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0" t="32127" r="9796" b="16948"/>
          <a:stretch/>
        </p:blipFill>
        <p:spPr>
          <a:xfrm>
            <a:off x="4798292" y="2091530"/>
            <a:ext cx="4199658" cy="280858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56669" y="4910931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RR(5)-RR(2)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99359" y="4900120"/>
            <a:ext cx="181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RR(2)-RR(5)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439" y="5269703"/>
            <a:ext cx="8547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RR(n)-RR(m)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layer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has a random regular network with </a:t>
            </a:r>
            <a:r>
              <a:rPr lang="en-US" altLang="zh-CN" sz="1600" i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per node, and layer B has a random regular network with </a:t>
            </a:r>
            <a:r>
              <a:rPr lang="en-US" altLang="zh-CN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per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9192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89" name="_x489837064" descr="cif0000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13" y="2478350"/>
            <a:ext cx="4738913" cy="37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layer A is 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00000" y="2386525"/>
            <a:ext cx="4597110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positive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RR(5)-RR(5)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negative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RR(2)-RR(5)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the internal degree on layer A is increased,  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the negative consensus is decreased and 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positive consensus is increased.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 tends to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positive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state.</a:t>
            </a:r>
            <a:endParaRPr lang="en-US" altLang="zh-CN" sz="16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2586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7" name="_x489849376" descr="cif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821"/>
            <a:ext cx="4645596" cy="37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80856" y="2017192"/>
            <a:ext cx="771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layer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45596" y="2690683"/>
            <a:ext cx="459711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positive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RR(5)-RR(2)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All models have almost the same NCR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the internal degree on layer B is increased,  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the positive consensus is decreased.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tends to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inder the positive consensus state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0317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1" name="_x489837064" descr="cif00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r="7129"/>
          <a:stretch/>
        </p:blipFill>
        <p:spPr bwMode="auto">
          <a:xfrm>
            <a:off x="49523" y="2680593"/>
            <a:ext cx="4650477" cy="40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80856" y="2017192"/>
            <a:ext cx="771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degrees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layers are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19995" y="2419198"/>
            <a:ext cx="4803587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coexistence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RR(6)-RR(6)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RR(2)-RR(2)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 As the internal degree on both layers is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increased, Consensus Ratio(CR) is inversely 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decreased.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massive internal degree on both layers</a:t>
            </a:r>
          </a:p>
          <a:p>
            <a:pPr>
              <a:spcBef>
                <a:spcPts val="600"/>
              </a:spcBef>
            </a:pPr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it hard for network to reach consensus.</a:t>
            </a:r>
            <a:endParaRPr lang="en-US" altLang="zh-CN" sz="1600" spc="-3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2348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links(4)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99797"/>
              </p:ext>
            </p:extLst>
          </p:nvPr>
        </p:nvGraphicFramePr>
        <p:xfrm>
          <a:off x="270270" y="2224606"/>
          <a:ext cx="8571593" cy="430735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03040">
                  <a:extLst>
                    <a:ext uri="{9D8B030D-6E8A-4147-A177-3AD203B41FA5}">
                      <a16:colId xmlns:a16="http://schemas.microsoft.com/office/drawing/2014/main" val="4257963258"/>
                    </a:ext>
                  </a:extLst>
                </a:gridCol>
                <a:gridCol w="2332633">
                  <a:extLst>
                    <a:ext uri="{9D8B030D-6E8A-4147-A177-3AD203B41FA5}">
                      <a16:colId xmlns:a16="http://schemas.microsoft.com/office/drawing/2014/main" val="61264210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7756207"/>
                    </a:ext>
                  </a:extLst>
                </a:gridCol>
                <a:gridCol w="2397520">
                  <a:extLst>
                    <a:ext uri="{9D8B030D-6E8A-4147-A177-3AD203B41FA5}">
                      <a16:colId xmlns:a16="http://schemas.microsoft.com/office/drawing/2014/main" val="400152467"/>
                    </a:ext>
                  </a:extLst>
                </a:gridCol>
              </a:tblGrid>
              <a:tr h="26960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480142024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degree </a:t>
                      </a:r>
                    </a:p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layer A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3800781088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degree</a:t>
                      </a:r>
                    </a:p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layer B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or small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1439642916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state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reach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 consensus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reach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 consensus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Coexistence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777030898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56230" y="1350479"/>
            <a:ext cx="1921602" cy="20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9" name="_x489836992" descr="cif000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7" y="2465910"/>
            <a:ext cx="2349046" cy="2177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1832015"/>
            <a:ext cx="1806179" cy="21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1" name="_x489838792" descr="cif0000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586" y="2483588"/>
            <a:ext cx="2264427" cy="21419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-1669143" y="2267387"/>
            <a:ext cx="1439076" cy="17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3" name="_x489836848" descr="cif0000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24" y="2542428"/>
            <a:ext cx="2236839" cy="2024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363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network types(1)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30424" r="8811" b="16425"/>
          <a:stretch/>
        </p:blipFill>
        <p:spPr>
          <a:xfrm>
            <a:off x="0" y="2208105"/>
            <a:ext cx="4677385" cy="29353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5820" y="5669279"/>
            <a:ext cx="8648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evaluate the influence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types,</a:t>
            </a:r>
          </a:p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Barabasi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-Albert(BA)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Regular(RR)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 is applied for both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layers or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switched on each layer.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1" t="32060" r="9853" b="17014"/>
          <a:stretch/>
        </p:blipFill>
        <p:spPr>
          <a:xfrm>
            <a:off x="4677385" y="2303171"/>
            <a:ext cx="4417092" cy="27581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8269" y="5054867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BA-BA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34054" y="5054867"/>
            <a:ext cx="1142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BA-RR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76099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network types(2)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283" y="4664363"/>
            <a:ext cx="45570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Simulation results are almost the same.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All models have almost the same PCR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and NCR.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types make </a:t>
            </a:r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no obvious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difference of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53842"/>
              </p:ext>
            </p:extLst>
          </p:nvPr>
        </p:nvGraphicFramePr>
        <p:xfrm>
          <a:off x="4799174" y="2558786"/>
          <a:ext cx="429039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695">
                  <a:extLst>
                    <a:ext uri="{9D8B030D-6E8A-4147-A177-3AD203B41FA5}">
                      <a16:colId xmlns:a16="http://schemas.microsoft.com/office/drawing/2014/main" val="421664531"/>
                    </a:ext>
                  </a:extLst>
                </a:gridCol>
                <a:gridCol w="898634">
                  <a:extLst>
                    <a:ext uri="{9D8B030D-6E8A-4147-A177-3AD203B41FA5}">
                      <a16:colId xmlns:a16="http://schemas.microsoft.com/office/drawing/2014/main" val="3752054550"/>
                    </a:ext>
                  </a:extLst>
                </a:gridCol>
                <a:gridCol w="898635">
                  <a:extLst>
                    <a:ext uri="{9D8B030D-6E8A-4147-A177-3AD203B41FA5}">
                      <a16:colId xmlns:a16="http://schemas.microsoft.com/office/drawing/2014/main" val="993203776"/>
                    </a:ext>
                  </a:extLst>
                </a:gridCol>
                <a:gridCol w="1330434">
                  <a:extLst>
                    <a:ext uri="{9D8B030D-6E8A-4147-A177-3AD203B41FA5}">
                      <a16:colId xmlns:a16="http://schemas.microsoft.com/office/drawing/2014/main" val="3685238035"/>
                    </a:ext>
                  </a:extLst>
                </a:gridCol>
              </a:tblGrid>
              <a:tr h="4118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Consensus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 : N)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142978"/>
                  </a:ext>
                </a:extLst>
              </a:tr>
              <a:tr h="29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RR(6)-RR(6)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0.235 : 0.138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703555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RR(6)-BA(3)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0.228 : 0.130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261832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BA(3)-RR(6)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0.230 : 0.143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34578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BA(3)-BA(3)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0.220 : 0.140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7859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675283" y="2189454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result :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1197193" y="1131901"/>
            <a:ext cx="3560470" cy="13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385" name="_x489840376" descr="cif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0" y="2541602"/>
            <a:ext cx="4486439" cy="37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71639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935047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Both internal and external degree have a vital role for changing the state of network.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As the role of an external degree, Hierarchical Models show that they are easy to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make a consensus on a two-layer network.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role of an internal degree</a:t>
            </a:r>
            <a:r>
              <a:rPr lang="en-US" altLang="zh-CN"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internal </a:t>
            </a:r>
            <a:r>
              <a:rPr lang="en-US" altLang="zh-CN"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each layer has a different function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① Layer A : An internal degree tends to keep a positive state and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to change a negative state into a positive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② Layer B : An internal degree tends to hinder a positive consensus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Too many internal edges on each layer make the networks hard to reach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 consensus due to inner conflicts.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211" y="6347826"/>
            <a:ext cx="9701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Those </a:t>
            </a:r>
            <a:r>
              <a:rPr lang="en-US" altLang="zh-CN" spc="-3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facts could be used to make network structures and organizations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771744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9018224" cy="48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There are many ways to update the state of nodes. With considering time-related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updating rules, sequential and simultaneous updating rules can be investigated.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 According to where the updating rules are applied, the cases are divided into three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level, such as layers, nodes, and edges.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①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layers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whether layer A works first, or layer B works first, or both layers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work together(randomly).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②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nodes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: whether the states of nodes are changed simultaneously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sequentially or randomly.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③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edges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where edges are activated on a node sequentially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simultaneously or randomly.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To sum up, 25 updating rules are simulated according to layers, nodes, and edges.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563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8053" y="1428962"/>
            <a:ext cx="8608134" cy="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b="1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Social conflict </a:t>
            </a:r>
            <a:endParaRPr kumimoji="0" lang="en-US" altLang="ko-KR" b="1" i="0" u="none" strike="noStrike" kern="1200" cap="none" normalizeH="0" dirty="0" smtClean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1819" y="4998652"/>
            <a:ext cx="915581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Different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groups usually have different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opinions</a:t>
            </a:r>
            <a:endParaRPr lang="en-US" altLang="zh-CN" dirty="0" smtClean="0">
              <a:solidFill>
                <a:schemeClr val="accent3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Social conflicts are recognized as the competition on an interconnected network.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The competition on an interconnected network has always been a hot topic. </a:t>
            </a:r>
            <a:endParaRPr lang="en-US" altLang="zh-CN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In this thesis,  the competition between opinion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formation group </a:t>
            </a: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and </a:t>
            </a:r>
            <a:r>
              <a:rPr lang="en-US" altLang="zh-CN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decision-making </a:t>
            </a:r>
            <a:endParaRPr lang="en-US" altLang="zh-CN" dirty="0" smtClean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formation </a:t>
            </a:r>
            <a:r>
              <a:rPr lang="en-US" altLang="zh-CN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group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is researched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0" y="2063255"/>
            <a:ext cx="3982281" cy="2787262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42" y="2063255"/>
            <a:ext cx="3618713" cy="278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7143" t="19254" r="30276" b="5539"/>
          <a:stretch/>
        </p:blipFill>
        <p:spPr>
          <a:xfrm>
            <a:off x="11740" y="1580790"/>
            <a:ext cx="4908603" cy="513866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65768" y="2524216"/>
            <a:ext cx="4610460" cy="291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‘O(o</a:t>
            </a:r>
            <a:r>
              <a:rPr lang="pt-BR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  <a:r>
              <a:rPr lang="pt-BR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→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D(s</a:t>
            </a:r>
            <a:r>
              <a:rPr lang="pt-BR" altLang="zh-CN" dirty="0">
                <a:latin typeface="Arial" panose="020B0604020202020204" pitchFamily="34" charset="0"/>
                <a:cs typeface="Arial" panose="020B0604020202020204" pitchFamily="34" charset="0"/>
              </a:rPr>
              <a:t>)’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t-BR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pt-BR" altLang="zh-CN" sz="1400" spc="-30" dirty="0">
                <a:latin typeface="Arial" panose="020B0604020202020204" pitchFamily="34" charset="0"/>
                <a:cs typeface="Arial" panose="020B0604020202020204" pitchFamily="34" charset="0"/>
              </a:rPr>
              <a:t>Opinion layer(nodes: </a:t>
            </a:r>
            <a:r>
              <a:rPr lang="pt-BR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  <a:r>
              <a:rPr lang="en-US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, edges: sequential)</a:t>
            </a:r>
            <a:r>
              <a:rPr lang="pt-BR" altLang="zh-CN" sz="1400" spc="-3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pt-BR" altLang="zh-CN" sz="1400" spc="-3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→ </a:t>
            </a:r>
            <a:endParaRPr lang="pt-BR" altLang="zh-CN" sz="1400" spc="-3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altLang="zh-CN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pt-BR" altLang="zh-CN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Decision-Making layer(node: simultaneous)’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Initial conditions </a:t>
            </a: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① Structures : BA(3)-BA(3)</a:t>
            </a: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② 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: </a:t>
            </a:r>
            <a:r>
              <a:rPr lang="pt-BR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p=0.4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v=0.4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zh-CN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layers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8596"/>
            <a:ext cx="6130930" cy="4506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0873" y="1967794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 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6130" y="5182285"/>
            <a:ext cx="553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line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indicates </a:t>
            </a:r>
            <a:r>
              <a:rPr lang="en-US" altLang="zh-CN" sz="1600" i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each step.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5729" y="3302275"/>
            <a:ext cx="3947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There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little difference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between the orders of layers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30930" y="5954513"/>
            <a:ext cx="2766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600" dirty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arrow directions </a:t>
            </a:r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</a:t>
            </a:r>
          </a:p>
          <a:p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altLang="zh-CN" sz="1600" dirty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4100637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nodes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" y="2068596"/>
            <a:ext cx="6059354" cy="45608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96115" y="2583642"/>
            <a:ext cx="39478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An order of nodes can be analyzed as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communication method, such as 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discussion, conversation, and vote.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sequential : discussion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simultaneous : vote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nodes in layer A does not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make different results. 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nodes in layer B makes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different results, such as fast and slow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consensus.</a:t>
            </a:r>
          </a:p>
        </p:txBody>
      </p:sp>
    </p:spTree>
    <p:extLst>
      <p:ext uri="{BB962C8B-B14F-4D97-AF65-F5344CB8AC3E}">
        <p14:creationId xmlns:p14="http://schemas.microsoft.com/office/powerpoint/2010/main" val="16084535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edges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" y="1967794"/>
            <a:ext cx="6065358" cy="45926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96115" y="2068596"/>
            <a:ext cx="394788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Order of edges can be analyzed as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node characteristics, such as 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‘rash’ and  ‘considerate’.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sequential : rash(easy to be extreme)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simultaneous : considerate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(hard to be extreme)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edges in layer A makes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different result, such as consensus and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coexistence(not reaching consensus).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 order of edges in layer B is always </a:t>
            </a:r>
          </a:p>
          <a:p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simultaneous because the dynamics </a:t>
            </a:r>
          </a:p>
          <a:p>
            <a:r>
              <a:rPr lang="en-US" altLang="zh-CN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formula considers all connected nodes  </a:t>
            </a:r>
          </a:p>
          <a:p>
            <a:r>
              <a:rPr lang="en-US" altLang="zh-CN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69807490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with AS index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" t="10829" r="9396" b="5899"/>
          <a:stretch/>
        </p:blipFill>
        <p:spPr>
          <a:xfrm>
            <a:off x="422274" y="1967794"/>
            <a:ext cx="8302625" cy="4748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64741" y="6024797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consensus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64740" y="1791597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consensus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14240" y="3926720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305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with CI index : 3 branch points are shown. 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t="10784" r="9583" b="5392"/>
          <a:stretch/>
        </p:blipFill>
        <p:spPr>
          <a:xfrm>
            <a:off x="431800" y="2068596"/>
            <a:ext cx="7874000" cy="461114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09650" y="2800350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376362" y="3993185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90675" y="3593135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92450" y="3576295"/>
            <a:ext cx="2552700" cy="119794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425" y="3127236"/>
            <a:ext cx="12287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 branch points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6911" y="3649897"/>
            <a:ext cx="2408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Transition to the opposite state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32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analysis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44755"/>
              </p:ext>
            </p:extLst>
          </p:nvPr>
        </p:nvGraphicFramePr>
        <p:xfrm>
          <a:off x="346076" y="2049547"/>
          <a:ext cx="8169274" cy="243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453">
                  <a:extLst>
                    <a:ext uri="{9D8B030D-6E8A-4147-A177-3AD203B41FA5}">
                      <a16:colId xmlns:a16="http://schemas.microsoft.com/office/drawing/2014/main" val="1189430232"/>
                    </a:ext>
                  </a:extLst>
                </a:gridCol>
                <a:gridCol w="3010961">
                  <a:extLst>
                    <a:ext uri="{9D8B030D-6E8A-4147-A177-3AD203B41FA5}">
                      <a16:colId xmlns:a16="http://schemas.microsoft.com/office/drawing/2014/main" val="1840427967"/>
                    </a:ext>
                  </a:extLst>
                </a:gridCol>
                <a:gridCol w="2695860">
                  <a:extLst>
                    <a:ext uri="{9D8B030D-6E8A-4147-A177-3AD203B41FA5}">
                      <a16:colId xmlns:a16="http://schemas.microsoft.com/office/drawing/2014/main" val="3086845006"/>
                    </a:ext>
                  </a:extLst>
                </a:gridCol>
              </a:tblGrid>
              <a:tr h="7116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B. P.</a:t>
                      </a:r>
                    </a:p>
                    <a:p>
                      <a:pPr algn="ctr"/>
                      <a:r>
                        <a:rPr lang="en-US" altLang="zh-CN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of nodes in layer B</a:t>
                      </a:r>
                      <a:endParaRPr lang="zh-CN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 / 3rd B. P.</a:t>
                      </a:r>
                    </a:p>
                    <a:p>
                      <a:pPr algn="ctr"/>
                      <a:r>
                        <a:rPr lang="en-US" altLang="zh-CN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of edges in layer A</a:t>
                      </a:r>
                      <a:endParaRPr lang="zh-CN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state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344598"/>
                  </a:ext>
                </a:extLst>
              </a:tr>
              <a:tr h="43127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 positive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883577"/>
                  </a:ext>
                </a:extLst>
              </a:tr>
              <a:tr h="431279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Coexistence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312235"/>
                  </a:ext>
                </a:extLst>
              </a:tr>
              <a:tr h="43127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605685"/>
                  </a:ext>
                </a:extLst>
              </a:tr>
              <a:tr h="431279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negative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63504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4794889"/>
            <a:ext cx="9293995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- As the first branch point, order of nodes in layer B has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 vital role for making consensus time,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such as fast and slow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- As the second and third branch points, order of edges in layer A is very influential for determining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the final state, such as positive, negative, and sometimes mixed.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1354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5" y="1598462"/>
            <a:ext cx="929399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Networks with simultaneous updating rules tend to make slow consensus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coexistence, sometimes make the transition to the opposite state.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Networks with sequential updating rules tend to make fast consensus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 order of nodes in layer B is very important for determining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It is analyzed that communication method affects the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 order of edges in layer A is very influential for determining the final states,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such as same orientation consensus, opposite orientation consensus, and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coexistence. It is analyzed that node characteristics make the final state of a network.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42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567" y="1631203"/>
            <a:ext cx="1026516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for selecting key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In order to demonstrate the influence of key nodes, we use stubborn nodes,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which do not change their states during the opinion evolution.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Stubborn nodes are selected by using some indexes, node centralities, such as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 combinations of them.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steps are as follows : 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3413" y="3813628"/>
            <a:ext cx="8652510" cy="28774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initial conditions,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layer is selected to identify key nodes, and parameters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are set to be the opposite consensus state with the selected layer. </a:t>
            </a:r>
          </a:p>
          <a:p>
            <a:pPr algn="just">
              <a:lnSpc>
                <a:spcPct val="150000"/>
              </a:lnSpc>
            </a:pPr>
            <a:r>
              <a:rPr lang="zh-CN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centralities of all nodes are calculated and ranked as orders.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of stubborn nodes are increased according to ranked order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until the network has different states.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④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summations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AS(Average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State) measure which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is the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most powerful for selecting key nodes. 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4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566" y="1579248"/>
            <a:ext cx="945929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Indicators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Closeness,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Eigenvector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Indicators : calculated by the summation of node centrality ranks 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* ex) </a:t>
            </a:r>
            <a:r>
              <a:rPr lang="en-US" altLang="zh-CN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Degree(PR+DE), </a:t>
            </a:r>
            <a:r>
              <a:rPr lang="en-US" altLang="zh-CN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Degree + </a:t>
            </a:r>
            <a:r>
              <a:rPr lang="en-US" altLang="zh-CN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(PR+DE+BE)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9523" y="3078099"/>
            <a:ext cx="8963847" cy="31049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efficient single indicators are selected.(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 are ranked by each selected node centralities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Combined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centrality is the summation of all ranks which a node has.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All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are ranked again by combined node centrality.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combined node centrality is smaller, a node are ranked higher.)        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nodes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deactivated from high ranked order until the state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network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significant difference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49524" y="923477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/>
              <a:t>Influences of key nodes on competition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9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1681092"/>
            <a:ext cx="9616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previous researches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focused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studying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interaction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isolated network.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are not isolated,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they interact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layers.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6"/>
          <a:stretch/>
        </p:blipFill>
        <p:spPr>
          <a:xfrm>
            <a:off x="535866" y="2479106"/>
            <a:ext cx="3680181" cy="2289825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>
          <a:xfrm>
            <a:off x="5095519" y="2527771"/>
            <a:ext cx="3324581" cy="2245994"/>
          </a:xfrm>
          <a:prstGeom prst="rect">
            <a:avLst/>
          </a:prstGeom>
        </p:spPr>
      </p:pic>
      <p:graphicFrame>
        <p:nvGraphicFramePr>
          <p:cNvPr id="1025" name="표 10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88020"/>
              </p:ext>
            </p:extLst>
          </p:nvPr>
        </p:nvGraphicFramePr>
        <p:xfrm>
          <a:off x="182735" y="4811544"/>
          <a:ext cx="8819448" cy="141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9724">
                  <a:extLst>
                    <a:ext uri="{9D8B030D-6E8A-4147-A177-3AD203B41FA5}">
                      <a16:colId xmlns:a16="http://schemas.microsoft.com/office/drawing/2014/main" val="3112015338"/>
                    </a:ext>
                  </a:extLst>
                </a:gridCol>
                <a:gridCol w="4409724">
                  <a:extLst>
                    <a:ext uri="{9D8B030D-6E8A-4147-A177-3AD203B41FA5}">
                      <a16:colId xmlns:a16="http://schemas.microsoft.com/office/drawing/2014/main" val="2900106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Single layer network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Interconnected network(Two-layer network)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3216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dynamics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dynamics (each layer has it dynamics)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0428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parameter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parameters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9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edges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external edges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3099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-11591" y="6337797"/>
            <a:ext cx="9695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interconnected network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complex than a single-layer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75" r="7830"/>
          <a:stretch/>
        </p:blipFill>
        <p:spPr>
          <a:xfrm>
            <a:off x="2" y="2068596"/>
            <a:ext cx="5751232" cy="428926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31542" y="2068596"/>
            <a:ext cx="34108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single indicators,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degee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powerful for identifying key nodes. 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600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The best indicator : PR+BE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Some multiple indicators have a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better performance than single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indicators.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layer A / BA(3)-BA(3)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73" y="6357861"/>
            <a:ext cx="54821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PR+BE &gt; 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867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layer B / BA(3)-BA(3)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10482" r="8578"/>
          <a:stretch/>
        </p:blipFill>
        <p:spPr>
          <a:xfrm>
            <a:off x="49524" y="2068596"/>
            <a:ext cx="5698133" cy="4344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73" y="6357861"/>
            <a:ext cx="54821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02513" y="2698386"/>
            <a:ext cx="34108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600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The best indicator : </a:t>
            </a:r>
            <a:r>
              <a:rPr lang="en-US" altLang="zh-CN" sz="1600" spc="-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en-US" altLang="zh-CN" sz="1600" spc="-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Although the multiple indicators  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the best, they also have a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good performance</a:t>
            </a:r>
          </a:p>
        </p:txBody>
      </p:sp>
    </p:spTree>
    <p:extLst>
      <p:ext uri="{BB962C8B-B14F-4D97-AF65-F5344CB8AC3E}">
        <p14:creationId xmlns:p14="http://schemas.microsoft.com/office/powerpoint/2010/main" val="365493581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5" y="1598462"/>
            <a:ext cx="8295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networks(Hierarchical Model / HM(8) with BA(3))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직사각형 13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10136" r="8281"/>
          <a:stretch/>
        </p:blipFill>
        <p:spPr>
          <a:xfrm>
            <a:off x="1" y="2256742"/>
            <a:ext cx="4437881" cy="35182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t="10187" r="8684"/>
          <a:stretch/>
        </p:blipFill>
        <p:spPr>
          <a:xfrm>
            <a:off x="4626495" y="2256741"/>
            <a:ext cx="4517506" cy="35182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PR+BE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&gt; DE+BE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29436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9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internal edges / BA(4)-BA(2))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0285" r="8259"/>
          <a:stretch/>
        </p:blipFill>
        <p:spPr>
          <a:xfrm>
            <a:off x="96742" y="2482561"/>
            <a:ext cx="4559073" cy="3417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0355" r="8448"/>
          <a:stretch/>
        </p:blipFill>
        <p:spPr>
          <a:xfrm>
            <a:off x="4612189" y="2482561"/>
            <a:ext cx="4531811" cy="34178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Layer A has a larger internal degree than layer B 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81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9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internal edges / BA(2)-BA(4))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10134" r="8676"/>
          <a:stretch/>
        </p:blipFill>
        <p:spPr>
          <a:xfrm>
            <a:off x="0" y="2305545"/>
            <a:ext cx="4484697" cy="3688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10622" r="8638"/>
          <a:stretch/>
        </p:blipFill>
        <p:spPr>
          <a:xfrm>
            <a:off x="4578517" y="2323561"/>
            <a:ext cx="4547305" cy="36704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1976852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Layer A has a smaller internal degree than layer B 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7165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81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network types / BA(3)-RR(6))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" t="9790" r="8360"/>
          <a:stretch/>
        </p:blipFill>
        <p:spPr>
          <a:xfrm>
            <a:off x="125777" y="2389435"/>
            <a:ext cx="4389074" cy="33824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10393" r="8694"/>
          <a:stretch/>
        </p:blipFill>
        <p:spPr>
          <a:xfrm>
            <a:off x="4514851" y="2435351"/>
            <a:ext cx="4495799" cy="3348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 &gt; random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Layer A type is 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network, and layer B type is 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network.</a:t>
            </a:r>
          </a:p>
        </p:txBody>
      </p:sp>
    </p:spTree>
    <p:extLst>
      <p:ext uri="{BB962C8B-B14F-4D97-AF65-F5344CB8AC3E}">
        <p14:creationId xmlns:p14="http://schemas.microsoft.com/office/powerpoint/2010/main" val="408755796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713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network types / RR(6)-BA(3))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9676" r="8285"/>
          <a:stretch/>
        </p:blipFill>
        <p:spPr>
          <a:xfrm>
            <a:off x="4640179" y="2371100"/>
            <a:ext cx="4427621" cy="36229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9537" r="8213"/>
          <a:stretch/>
        </p:blipFill>
        <p:spPr>
          <a:xfrm>
            <a:off x="11476" y="2390100"/>
            <a:ext cx="4610100" cy="36039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&gt; DE+BE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Layer A type is a RR network, and layer B type is a BA network.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976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results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38832"/>
              </p:ext>
            </p:extLst>
          </p:nvPr>
        </p:nvGraphicFramePr>
        <p:xfrm>
          <a:off x="211170" y="2073352"/>
          <a:ext cx="872166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332">
                  <a:extLst>
                    <a:ext uri="{9D8B030D-6E8A-4147-A177-3AD203B41FA5}">
                      <a16:colId xmlns:a16="http://schemas.microsoft.com/office/drawing/2014/main" val="2383488307"/>
                    </a:ext>
                  </a:extLst>
                </a:gridCol>
                <a:gridCol w="1177892">
                  <a:extLst>
                    <a:ext uri="{9D8B030D-6E8A-4147-A177-3AD203B41FA5}">
                      <a16:colId xmlns:a16="http://schemas.microsoft.com/office/drawing/2014/main" val="4085758149"/>
                    </a:ext>
                  </a:extLst>
                </a:gridCol>
                <a:gridCol w="1438606">
                  <a:extLst>
                    <a:ext uri="{9D8B030D-6E8A-4147-A177-3AD203B41FA5}">
                      <a16:colId xmlns:a16="http://schemas.microsoft.com/office/drawing/2014/main" val="2714144114"/>
                    </a:ext>
                  </a:extLst>
                </a:gridCol>
                <a:gridCol w="1543491">
                  <a:extLst>
                    <a:ext uri="{9D8B030D-6E8A-4147-A177-3AD203B41FA5}">
                      <a16:colId xmlns:a16="http://schemas.microsoft.com/office/drawing/2014/main" val="3347346599"/>
                    </a:ext>
                  </a:extLst>
                </a:gridCol>
                <a:gridCol w="1456553">
                  <a:extLst>
                    <a:ext uri="{9D8B030D-6E8A-4147-A177-3AD203B41FA5}">
                      <a16:colId xmlns:a16="http://schemas.microsoft.com/office/drawing/2014/main" val="2531631869"/>
                    </a:ext>
                  </a:extLst>
                </a:gridCol>
                <a:gridCol w="1360786">
                  <a:extLst>
                    <a:ext uri="{9D8B030D-6E8A-4147-A177-3AD203B41FA5}">
                      <a16:colId xmlns:a16="http://schemas.microsoft.com/office/drawing/2014/main" val="307458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Div.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3rd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remarks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511654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BA(3)-BA(3)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588080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87443438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BA(3)-RR(6)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4909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73528573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RR(6)-BA(3)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617578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2165793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BA(4)-BA(2)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853175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8110425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BA(2)-BA(4)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57812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9398695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HM(8)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970219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58274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6408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90182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best and most powerful method for selecting key nodes is different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according to network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Both single indicator and multiple indicators have an excellent performance for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selecting key nodes. Notably,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their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combinations have good results.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There are several situations that the indicators are hard to recognize critical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① When a network of the selected layer is Random Regular network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② When the number of edges in layer A is small (BA(2)-BA(4))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③ When the number of nodes in layer B is small (Hierarchical Model)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1052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Summary(1)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42709"/>
            <a:ext cx="1045972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two-layer network model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interconnected network with different dynamics on each layer is introduced.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Many indexes are provided to measure a state of the network and consensus. 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* AS, AS total, CI, NCR, PCR, CR 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a two-layer network with various structures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pc="-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structures are altered by changing internal degree, external degree, and network types. </a:t>
            </a:r>
            <a:endParaRPr lang="en-US" altLang="zh-CN" spc="-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An internal degree on each layer has a different function.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layer A : keeping a positive state and changing a negative state into a positive state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layer B : hindering a positive consensus state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Hierarchical Model are provided by changing an external degree on layer B.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HM is easy to make consensus with the state of layer A.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- Too many internal edges on both layers cause coexistence, such as social conflicts.</a:t>
            </a:r>
          </a:p>
        </p:txBody>
      </p:sp>
    </p:spTree>
    <p:extLst>
      <p:ext uri="{BB962C8B-B14F-4D97-AF65-F5344CB8AC3E}">
        <p14:creationId xmlns:p14="http://schemas.microsoft.com/office/powerpoint/2010/main" val="32469230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15003" r="11922" b="11445"/>
          <a:stretch/>
        </p:blipFill>
        <p:spPr>
          <a:xfrm>
            <a:off x="3575370" y="2286001"/>
            <a:ext cx="5253485" cy="32161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2018581"/>
            <a:ext cx="5028941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the network composed?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(Structure) 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596223"/>
            <a:ext cx="4156907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the interaction 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work?(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Updating rule)  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09" y="5506772"/>
            <a:ext cx="9199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nodes are critical for changing the state?(Key nodes)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333" y="6258757"/>
            <a:ext cx="6683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These factors can influence the final state of a network. </a:t>
            </a:r>
            <a:endParaRPr lang="en-US" altLang="zh-CN" sz="20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Summary(2)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36565"/>
            <a:ext cx="9888227" cy="522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with different 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Simultaneous updating rule and sequential updating rule are considered according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to where they are applied, such as layer, node, and edge.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Networks with simultaneous updating rule are easy to make slow-consensus,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coexistence, and  transition.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Networks with sequential updating rules are easy to make fast-consensus.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Influences of key nodes on competition</a:t>
            </a:r>
            <a:endParaRPr lang="en-US" altLang="zh-CN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select key nodes on the various networks, single indicators and multiple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indicators are applied.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most effective method  to select key nodes is different according to network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Both single and multiple indicators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powerful for identifying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nodes.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2221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Discussion and Future work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80809"/>
            <a:ext cx="9132577" cy="5288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state of a competition model might be controlled by managing network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structures, updating rules, and key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Based on simulation results, the competition models can be applied to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solve social conflicts, such as election, legislation, adoption of new policies,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and so on.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Making a generalized competition model with various structures and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Recognizing critical nodes on the generalized competition model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8679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BA226-9CD6-4DEC-94C2-56BEBEB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13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529410"/>
            <a:ext cx="9010717" cy="414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Studying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characteristics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models 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Direction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By changing network structures, it is analyzed what components make consensus.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By changing updating rules, it is analyzed whether the updating rules affect the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final state of a network.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By selecting key nodes, it is researched which nodes are critical and which method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is powerful for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identifying key nodes</a:t>
            </a:r>
          </a:p>
        </p:txBody>
      </p:sp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893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64543" y="2176786"/>
            <a:ext cx="204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ocial opinion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9890" y="424588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Decision-making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3244" y="5597242"/>
            <a:ext cx="8687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study the competitions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on interconnected networks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various structures, and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structure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and which updating rule have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probability to perform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results, and which key nodes are critical.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위쪽/아래쪽 화살표 4"/>
          <p:cNvSpPr/>
          <p:nvPr/>
        </p:nvSpPr>
        <p:spPr>
          <a:xfrm>
            <a:off x="5938660" y="2824499"/>
            <a:ext cx="472720" cy="114300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411380" y="3163302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Mutual interaction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8241" y="5019383"/>
            <a:ext cx="7125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case : legalization, vote systems, decision-making system</a:t>
            </a:r>
          </a:p>
        </p:txBody>
      </p:sp>
      <p:pic>
        <p:nvPicPr>
          <p:cNvPr id="12" name="그림 11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40" t="27059" r="7122" b="10030"/>
          <a:stretch/>
        </p:blipFill>
        <p:spPr bwMode="auto">
          <a:xfrm>
            <a:off x="0" y="1541318"/>
            <a:ext cx="5702300" cy="3508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74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1178" y="1650659"/>
            <a:ext cx="917047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A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M-Model(including persuasion and compromise process in various opinion formation)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605" y="5829088"/>
            <a:ext cx="8718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thesis, this model can have four states(-2, -1, +1, +2). The parameters are set up to be like p + q  = 1. So, As the parameter of layer A, p represents the reinforcement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reinforcement(p)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tendency to keep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5605" y="2491568"/>
            <a:ext cx="5509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persuasion(probability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p) : same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59947" y="4262048"/>
            <a:ext cx="6342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compromise(probability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q) : opposite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07"/>
          <a:stretch/>
        </p:blipFill>
        <p:spPr>
          <a:xfrm>
            <a:off x="1997777" y="2796190"/>
            <a:ext cx="5414040" cy="1465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6" b="33261"/>
          <a:stretch/>
        </p:blipFill>
        <p:spPr>
          <a:xfrm>
            <a:off x="1985077" y="4444915"/>
            <a:ext cx="5426740" cy="1400362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278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1540" y="1650659"/>
            <a:ext cx="8696720" cy="202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B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Abrams -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Strogatz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Model(Language Death Model / AS Model)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650" y="2530879"/>
            <a:ext cx="604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model is only for binary state  such as (+1, -1 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(1, 0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128" y="6374087"/>
            <a:ext cx="6245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Volatility(v)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tendency to switch to the other side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13"/>
          <a:stretch/>
        </p:blipFill>
        <p:spPr>
          <a:xfrm>
            <a:off x="961784" y="4186241"/>
            <a:ext cx="6843059" cy="22279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50" t="42707" r="31587" b="33202"/>
          <a:stretch/>
        </p:blipFill>
        <p:spPr>
          <a:xfrm>
            <a:off x="1610618" y="2869433"/>
            <a:ext cx="4870834" cy="147420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10235" y="5688106"/>
            <a:ext cx="349623" cy="349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95049" y="5706035"/>
            <a:ext cx="349623" cy="349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</a:spPr>
      <a:bodyPr rtlCol="0" anchor="ctr"/>
      <a:lstStyle>
        <a:defPPr algn="ctr">
          <a:defRPr sz="20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78804</TotalTime>
  <Words>7076</Words>
  <Application>Microsoft Office PowerPoint</Application>
  <PresentationFormat>화면 슬라이드 쇼(4:3)</PresentationFormat>
  <Paragraphs>1125</Paragraphs>
  <Slides>52</Slides>
  <Notes>52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等线</vt:lpstr>
      <vt:lpstr>等线 Light</vt:lpstr>
      <vt:lpstr>Microsoft YaHei</vt:lpstr>
      <vt:lpstr>Microsoft YaHei</vt:lpstr>
      <vt:lpstr>宋体</vt:lpstr>
      <vt:lpstr>맑은 고딕</vt:lpstr>
      <vt:lpstr>Arial</vt:lpstr>
      <vt:lpstr>Arial Black</vt:lpstr>
      <vt:lpstr>Calibri</vt:lpstr>
      <vt:lpstr>Wingdings</vt:lpstr>
      <vt:lpstr>2016-VI主题-蓝</vt:lpstr>
      <vt:lpstr>Competition of Social Opinions  on Two-Layer Networks</vt:lpstr>
      <vt:lpstr>Contents</vt:lpstr>
      <vt:lpstr>Background</vt:lpstr>
      <vt:lpstr>Background</vt:lpstr>
      <vt:lpstr>Research Direction</vt:lpstr>
      <vt:lpstr>Research Direction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Simulation Results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Influences of key nodes on competition</vt:lpstr>
      <vt:lpstr>PowerPoint 프레젠테이션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Summary(1)</vt:lpstr>
      <vt:lpstr>Summary(2)</vt:lpstr>
      <vt:lpstr>Discussion and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Purple</cp:lastModifiedBy>
  <cp:revision>805</cp:revision>
  <cp:lastPrinted>2019-07-22T07:01:49Z</cp:lastPrinted>
  <dcterms:created xsi:type="dcterms:W3CDTF">2016-04-20T02:59:17Z</dcterms:created>
  <dcterms:modified xsi:type="dcterms:W3CDTF">2020-01-15T12:52:49Z</dcterms:modified>
</cp:coreProperties>
</file>